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59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60" r:id="rId23"/>
    <p:sldId id="287" r:id="rId24"/>
    <p:sldId id="288" r:id="rId25"/>
    <p:sldId id="291" r:id="rId26"/>
    <p:sldId id="290" r:id="rId27"/>
    <p:sldId id="263" r:id="rId28"/>
    <p:sldId id="266" r:id="rId29"/>
    <p:sldId id="292" r:id="rId30"/>
    <p:sldId id="265" r:id="rId31"/>
    <p:sldId id="264" r:id="rId3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9" autoAdjust="0"/>
    <p:restoredTop sz="94660"/>
  </p:normalViewPr>
  <p:slideViewPr>
    <p:cSldViewPr>
      <p:cViewPr varScale="1">
        <p:scale>
          <a:sx n="106" d="100"/>
          <a:sy n="10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C802-2539-49E3-9BBE-D17C83002729}" type="datetimeFigureOut">
              <a:rPr lang="sl-SI" smtClean="0"/>
              <a:pPr/>
              <a:t>24.10.2016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ECFA-14A2-4424-AD3F-8032A13CB5F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C802-2539-49E3-9BBE-D17C83002729}" type="datetimeFigureOut">
              <a:rPr lang="sl-SI" smtClean="0"/>
              <a:pPr/>
              <a:t>24.10.2016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ECFA-14A2-4424-AD3F-8032A13CB5F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C802-2539-49E3-9BBE-D17C83002729}" type="datetimeFigureOut">
              <a:rPr lang="sl-SI" smtClean="0"/>
              <a:pPr/>
              <a:t>24.10.2016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ECFA-14A2-4424-AD3F-8032A13CB5F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C802-2539-49E3-9BBE-D17C83002729}" type="datetimeFigureOut">
              <a:rPr lang="sl-SI" smtClean="0"/>
              <a:pPr/>
              <a:t>24.10.2016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ECFA-14A2-4424-AD3F-8032A13CB5F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C802-2539-49E3-9BBE-D17C83002729}" type="datetimeFigureOut">
              <a:rPr lang="sl-SI" smtClean="0"/>
              <a:pPr/>
              <a:t>24.10.2016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ECFA-14A2-4424-AD3F-8032A13CB5F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C802-2539-49E3-9BBE-D17C83002729}" type="datetimeFigureOut">
              <a:rPr lang="sl-SI" smtClean="0"/>
              <a:pPr/>
              <a:t>24.10.2016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ECFA-14A2-4424-AD3F-8032A13CB5F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C802-2539-49E3-9BBE-D17C83002729}" type="datetimeFigureOut">
              <a:rPr lang="sl-SI" smtClean="0"/>
              <a:pPr/>
              <a:t>24.10.2016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ECFA-14A2-4424-AD3F-8032A13CB5F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C802-2539-49E3-9BBE-D17C83002729}" type="datetimeFigureOut">
              <a:rPr lang="sl-SI" smtClean="0"/>
              <a:pPr/>
              <a:t>24.10.2016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ECFA-14A2-4424-AD3F-8032A13CB5F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C802-2539-49E3-9BBE-D17C83002729}" type="datetimeFigureOut">
              <a:rPr lang="sl-SI" smtClean="0"/>
              <a:pPr/>
              <a:t>24.10.2016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ECFA-14A2-4424-AD3F-8032A13CB5F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C802-2539-49E3-9BBE-D17C83002729}" type="datetimeFigureOut">
              <a:rPr lang="sl-SI" smtClean="0"/>
              <a:pPr/>
              <a:t>24.10.2016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ECFA-14A2-4424-AD3F-8032A13CB5F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C802-2539-49E3-9BBE-D17C83002729}" type="datetimeFigureOut">
              <a:rPr lang="sl-SI" smtClean="0"/>
              <a:pPr/>
              <a:t>24.10.2016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ECFA-14A2-4424-AD3F-8032A13CB5F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C802-2539-49E3-9BBE-D17C83002729}" type="datetimeFigureOut">
              <a:rPr lang="sl-SI" smtClean="0"/>
              <a:pPr/>
              <a:t>24.10.2016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DECFA-14A2-4424-AD3F-8032A13CB5FB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rtec-velenje-eko-zelen t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60648"/>
            <a:ext cx="2514286" cy="187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0072" y="458112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chemeClr val="bg1"/>
                </a:solidFill>
              </a:rPr>
              <a:t>NARAVOSLOVNE DELAVNICE</a:t>
            </a:r>
            <a:endParaRPr lang="sl-SI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ONESNAŽEVANJE ZRAKA IN PREPREČITEV</a:t>
            </a:r>
            <a:endParaRPr lang="sl-SI" dirty="0"/>
          </a:p>
        </p:txBody>
      </p:sp>
      <p:pic>
        <p:nvPicPr>
          <p:cNvPr id="4" name="Ograda vsebine 3" descr="zadnji slaj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78050" y="1833562"/>
            <a:ext cx="4787900" cy="370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3"/>
          <p:cNvSpPr txBox="1">
            <a:spLocks/>
          </p:cNvSpPr>
          <p:nvPr/>
        </p:nvSpPr>
        <p:spPr>
          <a:xfrm>
            <a:off x="685800" y="2693988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4000" b="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Melita Trdin, Zdenka Matjaž</a:t>
            </a:r>
            <a:r>
              <a:rPr kumimoji="0" lang="sl-SI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sl-SI" sz="4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grada vsebine 7" descr="vse-o-vodi-struktura-vo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857496"/>
            <a:ext cx="2552700" cy="2552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grada vsebine 6"/>
          <p:cNvSpPr>
            <a:spLocks noGrp="1"/>
          </p:cNvSpPr>
          <p:nvPr>
            <p:ph sz="half" idx="4294967295"/>
          </p:nvPr>
        </p:nvSpPr>
        <p:spPr>
          <a:xfrm>
            <a:off x="5105400" y="357188"/>
            <a:ext cx="4038600" cy="6500812"/>
          </a:xfrm>
        </p:spPr>
        <p:txBody>
          <a:bodyPr/>
          <a:lstStyle/>
          <a:p>
            <a:pPr>
              <a:buNone/>
            </a:pPr>
            <a:r>
              <a:rPr lang="sl-SI" dirty="0" smtClean="0"/>
              <a:t>AGREGATNO STANJE</a:t>
            </a:r>
          </a:p>
          <a:p>
            <a:pPr>
              <a:buFont typeface="Calibri" pitchFamily="34" charset="0"/>
              <a:buChar char="•"/>
            </a:pPr>
            <a:r>
              <a:rPr lang="sl-SI" sz="2000" dirty="0" smtClean="0"/>
              <a:t>tekoče</a:t>
            </a:r>
          </a:p>
          <a:p>
            <a:pPr>
              <a:buFont typeface="Calibri" pitchFamily="34" charset="0"/>
              <a:buChar char="•"/>
            </a:pPr>
            <a:r>
              <a:rPr lang="sl-SI" sz="2000" dirty="0" smtClean="0"/>
              <a:t>trdno</a:t>
            </a:r>
          </a:p>
          <a:p>
            <a:pPr>
              <a:buFont typeface="Calibri" pitchFamily="34" charset="0"/>
              <a:buChar char="•"/>
            </a:pPr>
            <a:r>
              <a:rPr lang="sl-SI" sz="2000" dirty="0" smtClean="0"/>
              <a:t>plinasto</a:t>
            </a:r>
          </a:p>
          <a:p>
            <a:pPr>
              <a:buFont typeface="Calibri" pitchFamily="34" charset="0"/>
              <a:buChar char="•"/>
            </a:pPr>
            <a:endParaRPr lang="sl-SI" sz="2000" dirty="0" smtClean="0"/>
          </a:p>
          <a:p>
            <a:pPr>
              <a:buFont typeface="Calibri" pitchFamily="34" charset="0"/>
              <a:buChar char="•"/>
            </a:pPr>
            <a:endParaRPr lang="sl-SI" sz="2000" dirty="0" smtClean="0"/>
          </a:p>
          <a:p>
            <a:pPr>
              <a:buNone/>
            </a:pPr>
            <a:endParaRPr lang="sl-SI" sz="2000" dirty="0" smtClean="0"/>
          </a:p>
          <a:p>
            <a:pPr>
              <a:buFont typeface="Calibri" pitchFamily="34" charset="0"/>
              <a:buChar char="•"/>
            </a:pPr>
            <a:endParaRPr lang="sl-SI" dirty="0" smtClean="0"/>
          </a:p>
          <a:p>
            <a:pPr>
              <a:buFont typeface="Calibri" pitchFamily="34" charset="0"/>
              <a:buChar char="•"/>
            </a:pPr>
            <a:endParaRPr lang="sl-SI" dirty="0" smtClean="0"/>
          </a:p>
          <a:p>
            <a:pPr>
              <a:buFont typeface="Calibri" pitchFamily="34" charset="0"/>
              <a:buChar char="•"/>
            </a:pPr>
            <a:r>
              <a:rPr lang="sl-SI" dirty="0" smtClean="0"/>
              <a:t>PH VREDNOST</a:t>
            </a:r>
          </a:p>
          <a:p>
            <a:pPr>
              <a:buNone/>
            </a:pPr>
            <a:r>
              <a:rPr lang="sl-SI" sz="2000" dirty="0" smtClean="0"/>
              <a:t>25°C  okoli 7 = nevtralna</a:t>
            </a:r>
            <a:endParaRPr lang="sl-SI" sz="20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42911" y="500042"/>
            <a:ext cx="41434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STRUKTURA VODE</a:t>
            </a:r>
            <a:endParaRPr lang="sl-SI" sz="2800" b="1" dirty="0" smtClean="0"/>
          </a:p>
          <a:p>
            <a:pPr>
              <a:buNone/>
            </a:pPr>
            <a:r>
              <a:rPr lang="sl-SI" sz="2000" dirty="0" smtClean="0"/>
              <a:t>       Voda je spojina, sestavljena iz dveh atomov vodika (H), ki je najlažji in najpogostejši kemijski element v vesolju, in enega atoma kisika (O). </a:t>
            </a:r>
          </a:p>
          <a:p>
            <a:endParaRPr lang="sl-SI" dirty="0"/>
          </a:p>
        </p:txBody>
      </p:sp>
      <p:pic>
        <p:nvPicPr>
          <p:cNvPr id="12" name="Slika 11" descr="agregatno-stanje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285992"/>
            <a:ext cx="2547225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grada vsebine 15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6572272"/>
          </a:xfrm>
        </p:spPr>
        <p:txBody>
          <a:bodyPr/>
          <a:lstStyle/>
          <a:p>
            <a:r>
              <a:rPr lang="sl-SI" dirty="0" smtClean="0"/>
              <a:t>EKOSISTEM</a:t>
            </a:r>
          </a:p>
          <a:p>
            <a:pPr>
              <a:buNone/>
            </a:pPr>
            <a:r>
              <a:rPr lang="sl-SI" sz="2000" dirty="0" smtClean="0"/>
              <a:t>      Poleg svetlobe, zraka, toplote in mineralnih snovi, spada voda med nežive dejavnike okolja. Skupaj z živimi dejavniki in energijo, pa tvorijo ekosistem. </a:t>
            </a:r>
          </a:p>
          <a:p>
            <a:pPr>
              <a:buNone/>
            </a:pPr>
            <a:endParaRPr lang="sl-SI" sz="2000" dirty="0" smtClean="0"/>
          </a:p>
          <a:p>
            <a:pPr>
              <a:buNone/>
            </a:pPr>
            <a:endParaRPr lang="sl-SI" sz="2000" dirty="0" smtClean="0"/>
          </a:p>
          <a:p>
            <a:pPr>
              <a:buNone/>
            </a:pPr>
            <a:endParaRPr lang="sl-SI" sz="2000" dirty="0" smtClean="0"/>
          </a:p>
          <a:p>
            <a:pPr>
              <a:buNone/>
            </a:pPr>
            <a:endParaRPr lang="sl-SI" sz="2000" dirty="0" smtClean="0"/>
          </a:p>
          <a:p>
            <a:pPr>
              <a:buNone/>
            </a:pPr>
            <a:r>
              <a:rPr lang="sl-SI" sz="2000" dirty="0" smtClean="0"/>
              <a:t>PODZEMNA VODA</a:t>
            </a:r>
          </a:p>
          <a:p>
            <a:pPr>
              <a:buNone/>
            </a:pPr>
            <a:r>
              <a:rPr lang="sl-SI" sz="2000" dirty="0" smtClean="0"/>
              <a:t>1/3 vse  sladke vode</a:t>
            </a:r>
          </a:p>
          <a:p>
            <a:pPr>
              <a:buNone/>
            </a:pPr>
            <a:r>
              <a:rPr lang="sl-SI" sz="2000" dirty="0" smtClean="0"/>
              <a:t>termalne vode</a:t>
            </a:r>
          </a:p>
          <a:p>
            <a:pPr>
              <a:buNone/>
            </a:pPr>
            <a:r>
              <a:rPr lang="sl-SI" sz="2000" dirty="0" smtClean="0"/>
              <a:t>TEKOČE VODE</a:t>
            </a:r>
          </a:p>
          <a:p>
            <a:pPr>
              <a:buNone/>
            </a:pPr>
            <a:r>
              <a:rPr lang="sl-SI" sz="2000" dirty="0" smtClean="0"/>
              <a:t>potoki, reke</a:t>
            </a:r>
          </a:p>
          <a:p>
            <a:pPr>
              <a:buFont typeface="Calibri" pitchFamily="34" charset="0"/>
              <a:buChar char="•"/>
            </a:pPr>
            <a:endParaRPr lang="sl-SI" sz="2000" dirty="0"/>
          </a:p>
        </p:txBody>
      </p:sp>
      <p:pic>
        <p:nvPicPr>
          <p:cNvPr id="18" name="Ograda vsebine 17" descr="pvx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4143380"/>
            <a:ext cx="2970000" cy="19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PoljeZBesedilom 19"/>
          <p:cNvSpPr txBox="1"/>
          <p:nvPr/>
        </p:nvSpPr>
        <p:spPr>
          <a:xfrm>
            <a:off x="5500694" y="357166"/>
            <a:ext cx="2786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l-SI" sz="2000" dirty="0" smtClean="0"/>
              <a:t>ŽIVLJENSKA OKOLJA</a:t>
            </a:r>
          </a:p>
          <a:p>
            <a:pPr>
              <a:buFont typeface="Calibri" pitchFamily="34" charset="0"/>
              <a:buChar char="•"/>
            </a:pPr>
            <a:r>
              <a:rPr lang="sl-SI" sz="2000" dirty="0" smtClean="0"/>
              <a:t>jezera</a:t>
            </a:r>
          </a:p>
          <a:p>
            <a:pPr>
              <a:buFont typeface="Calibri" pitchFamily="34" charset="0"/>
              <a:buChar char="•"/>
            </a:pPr>
            <a:r>
              <a:rPr lang="sl-SI" sz="2000" dirty="0" smtClean="0"/>
              <a:t>ribniki</a:t>
            </a:r>
          </a:p>
          <a:p>
            <a:pPr>
              <a:buFont typeface="Calibri" pitchFamily="34" charset="0"/>
              <a:buChar char="•"/>
            </a:pPr>
            <a:r>
              <a:rPr lang="sl-SI" sz="2000" dirty="0" smtClean="0"/>
              <a:t>oceani </a:t>
            </a:r>
          </a:p>
          <a:p>
            <a:pPr>
              <a:buFont typeface="Calibri" pitchFamily="34" charset="0"/>
              <a:buChar char="•"/>
            </a:pPr>
            <a:r>
              <a:rPr lang="sl-SI" sz="2000" dirty="0" smtClean="0"/>
              <a:t>puščava</a:t>
            </a:r>
          </a:p>
          <a:p>
            <a:pPr>
              <a:buFont typeface="Calibri" pitchFamily="34" charset="0"/>
              <a:buChar char="•"/>
            </a:pPr>
            <a:r>
              <a:rPr lang="sl-SI" sz="2000" dirty="0" smtClean="0"/>
              <a:t>gozdovi</a:t>
            </a:r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grada vsebine 20" descr="pvx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56992"/>
            <a:ext cx="2986330" cy="19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Slika 23" descr="voda-kot-topi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268760"/>
            <a:ext cx="2304000" cy="230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PoljeZBesedilom 24"/>
          <p:cNvSpPr txBox="1"/>
          <p:nvPr/>
        </p:nvSpPr>
        <p:spPr>
          <a:xfrm flipH="1">
            <a:off x="4932040" y="4005064"/>
            <a:ext cx="40719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VODA KOT TOPILO</a:t>
            </a:r>
          </a:p>
          <a:p>
            <a:r>
              <a:rPr lang="sl-SI" sz="2000" dirty="0" smtClean="0"/>
              <a:t>deluje tudi v človeškem organizmu</a:t>
            </a:r>
          </a:p>
          <a:p>
            <a:r>
              <a:rPr lang="sl-SI" sz="2000" dirty="0" smtClean="0"/>
              <a:t>Raztaplja trdne, tekoče in plinaste snovi.</a:t>
            </a:r>
            <a:endParaRPr lang="sl-SI" sz="2000" dirty="0"/>
          </a:p>
        </p:txBody>
      </p:sp>
      <p:sp>
        <p:nvSpPr>
          <p:cNvPr id="7" name="Rectangle 6"/>
          <p:cNvSpPr/>
          <p:nvPr/>
        </p:nvSpPr>
        <p:spPr>
          <a:xfrm>
            <a:off x="611560" y="1124744"/>
            <a:ext cx="331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sl-SI" sz="2800" dirty="0" smtClean="0">
                <a:solidFill>
                  <a:prstClr val="black"/>
                </a:solidFill>
              </a:rPr>
              <a:t>TALJENJE LEDU</a:t>
            </a:r>
          </a:p>
          <a:p>
            <a:pPr marL="342900" lvl="0" indent="-342900">
              <a:spcBef>
                <a:spcPct val="20000"/>
              </a:spcBef>
            </a:pPr>
            <a:r>
              <a:rPr lang="sl-SI" sz="2000" dirty="0" smtClean="0">
                <a:solidFill>
                  <a:prstClr val="black"/>
                </a:solidFill>
              </a:rPr>
              <a:t>LEDENIŠKI LED – sneg</a:t>
            </a:r>
          </a:p>
          <a:p>
            <a:pPr marL="342900" lvl="0" indent="-342900">
              <a:spcBef>
                <a:spcPct val="20000"/>
              </a:spcBef>
            </a:pPr>
            <a:r>
              <a:rPr lang="sl-SI" sz="2000" dirty="0" smtClean="0">
                <a:solidFill>
                  <a:prstClr val="black"/>
                </a:solidFill>
              </a:rPr>
              <a:t>VODNI LED – zmrzovanje vode</a:t>
            </a:r>
          </a:p>
          <a:p>
            <a:pPr marL="342900" lvl="0" indent="-342900">
              <a:spcBef>
                <a:spcPct val="20000"/>
              </a:spcBef>
            </a:pPr>
            <a:r>
              <a:rPr lang="sl-SI" sz="2000" dirty="0" smtClean="0">
                <a:solidFill>
                  <a:prstClr val="black"/>
                </a:solidFill>
              </a:rPr>
              <a:t>Posledica globalnega segrevanja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pvx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2700000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oljeZBesedilom 5"/>
          <p:cNvSpPr txBox="1"/>
          <p:nvPr/>
        </p:nvSpPr>
        <p:spPr>
          <a:xfrm>
            <a:off x="214282" y="3071810"/>
            <a:ext cx="33575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TOPLOTNA PLASTOVITOST</a:t>
            </a:r>
          </a:p>
          <a:p>
            <a:r>
              <a:rPr lang="sl-SI" sz="2000" dirty="0" smtClean="0"/>
              <a:t>Toplejše plasti so lažje in se nahajajo plitvo pod površino vode, v globinskem sloju je hladna.</a:t>
            </a:r>
            <a:endParaRPr lang="sl-SI" sz="20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643438" y="1071547"/>
            <a:ext cx="421484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GOSTOTA</a:t>
            </a:r>
          </a:p>
          <a:p>
            <a:r>
              <a:rPr lang="sl-SI" sz="2000" dirty="0" smtClean="0"/>
              <a:t>Voda  ima posebno lastnost: njena gostota je najvišja pri 4,5 °C, to je nad njenim zmrziščem. </a:t>
            </a:r>
          </a:p>
          <a:p>
            <a:r>
              <a:rPr lang="sl-SI" sz="2000" dirty="0" smtClean="0"/>
              <a:t>Pri 4,5 °C je volumen vode najmanjši in gostota največja.</a:t>
            </a:r>
          </a:p>
          <a:p>
            <a:endParaRPr lang="sl-SI" sz="2800" dirty="0" smtClean="0"/>
          </a:p>
          <a:p>
            <a:endParaRPr lang="sl-S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14283" y="857232"/>
            <a:ext cx="478634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VISOKA SPECIFIČNA TOPLOTA</a:t>
            </a:r>
          </a:p>
          <a:p>
            <a:r>
              <a:rPr lang="sl-SI" sz="2000" dirty="0" smtClean="0"/>
              <a:t>To pomeni, da moramo vodi dovesti veliko toplote, da se ji poviša temperatura. Voda se zato počasi segreva in ohlaja.</a:t>
            </a:r>
          </a:p>
          <a:p>
            <a:pPr>
              <a:buFont typeface="Calibri" pitchFamily="34" charset="0"/>
              <a:buChar char="•"/>
            </a:pPr>
            <a:r>
              <a:rPr lang="sl-SI" sz="2000" dirty="0" smtClean="0"/>
              <a:t>preživetje organizmov v vodi</a:t>
            </a:r>
          </a:p>
          <a:p>
            <a:pPr>
              <a:buFont typeface="Calibri" pitchFamily="34" charset="0"/>
              <a:buChar char="•"/>
            </a:pPr>
            <a:r>
              <a:rPr lang="sl-SI" sz="2000" dirty="0" smtClean="0"/>
              <a:t>industrija</a:t>
            </a:r>
          </a:p>
          <a:p>
            <a:pPr>
              <a:buFont typeface="Calibri" pitchFamily="34" charset="0"/>
              <a:buChar char="•"/>
            </a:pPr>
            <a:endParaRPr lang="sl-SI" sz="2000" dirty="0"/>
          </a:p>
        </p:txBody>
      </p:sp>
      <p:pic>
        <p:nvPicPr>
          <p:cNvPr id="3" name="Slika 2" descr="pvx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714356"/>
            <a:ext cx="1800000" cy="2352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PoljeZBesedilom 3"/>
          <p:cNvSpPr txBox="1"/>
          <p:nvPr/>
        </p:nvSpPr>
        <p:spPr>
          <a:xfrm>
            <a:off x="4714876" y="4214818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POVRŠINSKA NAPETOST</a:t>
            </a:r>
          </a:p>
          <a:p>
            <a:r>
              <a:rPr lang="sl-SI" sz="2000" dirty="0" smtClean="0"/>
              <a:t>Na vodni površini se ustvari elastičen film, zaradi katerega lahko lažji predmeti lebdijo na vodi.</a:t>
            </a:r>
          </a:p>
          <a:p>
            <a:endParaRPr lang="sl-SI" sz="2800" dirty="0" smtClean="0"/>
          </a:p>
          <a:p>
            <a:endParaRPr lang="sl-SI" sz="2800" dirty="0"/>
          </a:p>
        </p:txBody>
      </p:sp>
      <p:pic>
        <p:nvPicPr>
          <p:cNvPr id="5" name="Slika 4" descr="pvx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714752"/>
            <a:ext cx="2401675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vx1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857232"/>
            <a:ext cx="2700000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oljeZBesedilom 2"/>
          <p:cNvSpPr txBox="1"/>
          <p:nvPr/>
        </p:nvSpPr>
        <p:spPr>
          <a:xfrm>
            <a:off x="214283" y="3286124"/>
            <a:ext cx="428627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ZAKAJ JE MORJE MODRO</a:t>
            </a:r>
          </a:p>
          <a:p>
            <a:r>
              <a:rPr lang="sl-SI" sz="2000" dirty="0" smtClean="0"/>
              <a:t>Za modro barvo morja so vzrok vodikove vezi med vodnimi molekulami. Modro barvo vidimo kot posledico šibke absorpcije rdečega dela vidnega spektra svetlobe in zaradi odseva barve neba.</a:t>
            </a:r>
            <a:endParaRPr lang="sl-SI" sz="20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143504" y="1142984"/>
            <a:ext cx="371477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ZAKAJ JE MORJE SLANO</a:t>
            </a:r>
          </a:p>
          <a:p>
            <a:pPr>
              <a:buFont typeface="Calibri" pitchFamily="34" charset="0"/>
              <a:buChar char="•"/>
            </a:pPr>
            <a:r>
              <a:rPr lang="sl-SI" sz="2000" dirty="0" smtClean="0"/>
              <a:t>reke, ki pritekajo v morje s seboj prinašajo mineralne snovi</a:t>
            </a:r>
          </a:p>
          <a:p>
            <a:pPr>
              <a:buFont typeface="Calibri" pitchFamily="34" charset="0"/>
              <a:buChar char="•"/>
            </a:pPr>
            <a:r>
              <a:rPr lang="sl-SI" sz="2000" dirty="0" smtClean="0"/>
              <a:t>delovanje podvodnih vulkanov</a:t>
            </a:r>
          </a:p>
          <a:p>
            <a:pPr>
              <a:buFont typeface="Calibri" pitchFamily="34" charset="0"/>
              <a:buChar char="•"/>
            </a:pPr>
            <a:r>
              <a:rPr lang="sl-SI" sz="2000" dirty="0" smtClean="0"/>
              <a:t>izločanje kamnin na morskem dnu</a:t>
            </a:r>
          </a:p>
          <a:p>
            <a:pPr>
              <a:buFont typeface="Calibri" pitchFamily="34" charset="0"/>
              <a:buChar char="•"/>
            </a:pPr>
            <a:r>
              <a:rPr lang="sl-SI" sz="2000" dirty="0" smtClean="0"/>
              <a:t>220x bolj slana od vode v jezerih</a:t>
            </a:r>
            <a:endParaRPr lang="sl-SI" sz="2000" dirty="0"/>
          </a:p>
        </p:txBody>
      </p:sp>
      <p:pic>
        <p:nvPicPr>
          <p:cNvPr id="5" name="Slika 4" descr="pv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000504"/>
            <a:ext cx="2643206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v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714356"/>
            <a:ext cx="2700000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oljeZBesedilom 2"/>
          <p:cNvSpPr txBox="1"/>
          <p:nvPr/>
        </p:nvSpPr>
        <p:spPr>
          <a:xfrm>
            <a:off x="285720" y="3571876"/>
            <a:ext cx="34290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l-SI" sz="2800" dirty="0" smtClean="0"/>
              <a:t>KISLI DEŽ</a:t>
            </a:r>
          </a:p>
          <a:p>
            <a:pPr fontAlgn="base"/>
            <a:endParaRPr lang="sl-SI" sz="2800" dirty="0" smtClean="0"/>
          </a:p>
          <a:p>
            <a:r>
              <a:rPr lang="sl-SI" sz="2000" dirty="0" smtClean="0"/>
              <a:t>Kisli dež so kisle padavine, ki jih povzročajo emisije žveplovega dioksida in dušikovih oksidov v zrak. Ti plini se raztapljajo v deževnici in jo naredijo kislo.</a:t>
            </a:r>
            <a:endParaRPr lang="sl-SI" sz="20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929058" y="928670"/>
            <a:ext cx="48577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SAMOČISTILNA SPOSOBNOST VODE</a:t>
            </a:r>
          </a:p>
          <a:p>
            <a:endParaRPr lang="sl-SI" dirty="0" smtClean="0"/>
          </a:p>
          <a:p>
            <a:r>
              <a:rPr lang="sl-SI" dirty="0" smtClean="0"/>
              <a:t>Ko se oddaljujemo od vira onesnaževanja, opazimo, da se voda na svoji poti sama očiščuje. Večji delci se usedajo na vodno dno, manjši z njo potujejo. Voda prehaja preko peska in drugih usedlin, ki delce prestrezajo. </a:t>
            </a:r>
            <a:endParaRPr lang="sl-SI" dirty="0"/>
          </a:p>
        </p:txBody>
      </p:sp>
      <p:pic>
        <p:nvPicPr>
          <p:cNvPr id="6" name="Slika 5" descr="naravni-pojavi-pretok-vo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714752"/>
            <a:ext cx="2556000" cy="255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raba-vode-povprecna-pora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571480"/>
            <a:ext cx="2232000" cy="2232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857224" y="785794"/>
            <a:ext cx="728667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l-SI" sz="2800" dirty="0" smtClean="0"/>
              <a:t>KOLIKO VODE PORABIŠ</a:t>
            </a:r>
          </a:p>
          <a:p>
            <a:pPr fontAlgn="base"/>
            <a:endParaRPr lang="sl-SI" sz="2000" dirty="0" smtClean="0"/>
          </a:p>
          <a:p>
            <a:pPr fontAlgn="base"/>
            <a:endParaRPr lang="sl-SI" sz="2000" dirty="0" smtClean="0"/>
          </a:p>
          <a:p>
            <a:pPr fontAlgn="base"/>
            <a:r>
              <a:rPr lang="sl-SI" sz="2000" dirty="0" smtClean="0"/>
              <a:t>Gospodinjstva porabijo od 10 do 40 % vse</a:t>
            </a:r>
          </a:p>
          <a:p>
            <a:pPr fontAlgn="base"/>
            <a:r>
              <a:rPr lang="sl-SI" sz="2000" dirty="0" smtClean="0"/>
              <a:t> načrpane vode. V povprečju steče iz odprte</a:t>
            </a:r>
          </a:p>
          <a:p>
            <a:pPr fontAlgn="base"/>
            <a:r>
              <a:rPr lang="sl-SI" sz="2000" dirty="0" smtClean="0"/>
              <a:t> pipe od 11 do 20 litrov na minuto. </a:t>
            </a:r>
          </a:p>
          <a:p>
            <a:pPr fontAlgn="base"/>
            <a:r>
              <a:rPr lang="sl-SI" sz="2000" dirty="0" smtClean="0"/>
              <a:t>Če pustimo vodo teči ves čas, je pri ročnem pomivanju posode za tri- do štiričlansko družino porabimo od 30 do 40 litrov, pomivalni stroj pa za enako delo porabi le od 18 do 27 litrov vode.</a:t>
            </a:r>
            <a:br>
              <a:rPr lang="sl-SI" sz="2000" dirty="0" smtClean="0"/>
            </a:br>
            <a:r>
              <a:rPr lang="sl-SI" sz="2000" dirty="0" smtClean="0"/>
              <a:t> </a:t>
            </a:r>
          </a:p>
          <a:p>
            <a:pPr fontAlgn="base"/>
            <a:r>
              <a:rPr lang="sl-SI" sz="2000" i="1" dirty="0" smtClean="0"/>
              <a:t>Vsakič, ko v stranišču potegnemo vodo, se približno 9 litrov čiste vode v trenutku spremeni v umazano.</a:t>
            </a:r>
          </a:p>
          <a:p>
            <a:pPr fontAlgn="base"/>
            <a:endParaRPr lang="sl-SI" sz="2000" b="1" i="1" dirty="0" smtClean="0"/>
          </a:p>
          <a:p>
            <a:pPr fontAlgn="base"/>
            <a:r>
              <a:rPr lang="sl-SI" sz="2000" dirty="0" smtClean="0"/>
              <a:t>Če vode ne zapiramo, lahko v petih minutah prhanja porabimo tudi do 140 litrov vode, pri kopanju v kadi pa kar do 250 litrov.</a:t>
            </a:r>
          </a:p>
          <a:p>
            <a:pPr fontAlgn="base"/>
            <a:r>
              <a:rPr lang="sl-SI" sz="2000" dirty="0" smtClean="0"/>
              <a:t>Če med umivanjem zob pustimo pipo odprto, porabimo od 20 do 40 litrov vode več, kot če pipo med ščetkanjem zob zapremo.</a:t>
            </a:r>
          </a:p>
          <a:p>
            <a:endParaRPr lang="sl-S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6" descr="otrok nara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1703" y="908720"/>
            <a:ext cx="450059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Naslov 3"/>
          <p:cNvSpPr txBox="1">
            <a:spLocks/>
          </p:cNvSpPr>
          <p:nvPr/>
        </p:nvSpPr>
        <p:spPr>
          <a:xfrm>
            <a:off x="685800" y="4437112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ZRAK</a:t>
            </a:r>
          </a:p>
          <a:p>
            <a:pPr algn="ctr">
              <a:spcBef>
                <a:spcPct val="0"/>
              </a:spcBef>
            </a:pPr>
            <a:r>
              <a:rPr lang="sl-SI" sz="4000" dirty="0" smtClean="0"/>
              <a:t>Polona Vetrih, Jerica Lednik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REKA PAKA</a:t>
            </a:r>
            <a:endParaRPr lang="sl-SI" dirty="0"/>
          </a:p>
        </p:txBody>
      </p:sp>
      <p:pic>
        <p:nvPicPr>
          <p:cNvPr id="5" name="Slika 4" descr="IMG_002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4082193" cy="30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 descr="Mislin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143248"/>
            <a:ext cx="180975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oljeZBesedilom 7"/>
          <p:cNvSpPr txBox="1"/>
          <p:nvPr/>
        </p:nvSpPr>
        <p:spPr>
          <a:xfrm>
            <a:off x="500034" y="5143512"/>
            <a:ext cx="47863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Reka Paka izvira na obronkih Pohorja na 1300 m nadmorske višine. Nato se zelo strmo spusti na nadmorsko višino 600m. Zato ji lahko rečemo tudi hudourniška reka. Dolga je 40 km.</a:t>
            </a:r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VELENJSKA JEZERA</a:t>
            </a:r>
            <a:endParaRPr lang="sl-SI" dirty="0"/>
          </a:p>
        </p:txBody>
      </p:sp>
      <p:pic>
        <p:nvPicPr>
          <p:cNvPr id="3" name="Slika 2" descr="puzzl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7937" y="2000250"/>
            <a:ext cx="4048125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PoljeZBesedilom 3"/>
          <p:cNvSpPr txBox="1"/>
          <p:nvPr/>
        </p:nvSpPr>
        <p:spPr>
          <a:xfrm>
            <a:off x="357158" y="5500702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Velenjska jezera so nastalo po drugi svetovni vojni kot posledica izkopavanja lignita v Šaleški dolini. </a:t>
            </a:r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3668" y="2492896"/>
            <a:ext cx="5976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PRST</a:t>
            </a:r>
          </a:p>
          <a:p>
            <a:pPr algn="ctr"/>
            <a:r>
              <a:rPr lang="sl-SI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Tatjana Klinc, Maja Skaza</a:t>
            </a:r>
            <a:endParaRPr lang="sl-SI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64096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 smtClean="0"/>
              <a:t>Zemlja, tla ali </a:t>
            </a:r>
            <a:r>
              <a:rPr lang="sl-SI" sz="3200" u="sng" dirty="0" smtClean="0"/>
              <a:t>prst</a:t>
            </a:r>
            <a:r>
              <a:rPr lang="sl-SI" sz="3200" dirty="0" smtClean="0"/>
              <a:t>?</a:t>
            </a:r>
          </a:p>
          <a:p>
            <a:endParaRPr lang="sl-SI" dirty="0" smtClean="0"/>
          </a:p>
          <a:p>
            <a:r>
              <a:rPr lang="sl-SI" sz="2200" b="1" dirty="0" smtClean="0">
                <a:solidFill>
                  <a:schemeClr val="accent2">
                    <a:lumMod val="75000"/>
                  </a:schemeClr>
                </a:solidFill>
              </a:rPr>
              <a:t>zêmlja</a:t>
            </a:r>
            <a:r>
              <a:rPr lang="sl-SI" sz="2200" dirty="0" smtClean="0"/>
              <a:t>  -e tudi -é ž, tož. ed. v prislovni predložni zvezi tudi zémljo (é</a:t>
            </a:r>
            <a:r>
              <a:rPr lang="sl-SI" sz="2200" dirty="0" smtClean="0"/>
              <a:t>) </a:t>
            </a:r>
            <a:r>
              <a:rPr lang="sl-SI" sz="2200" b="1" dirty="0" smtClean="0"/>
              <a:t>1.</a:t>
            </a:r>
            <a:r>
              <a:rPr lang="sl-SI" sz="2200" dirty="0" smtClean="0"/>
              <a:t> </a:t>
            </a:r>
            <a:r>
              <a:rPr lang="sl-SI" sz="2200" i="1" dirty="0" smtClean="0"/>
              <a:t>tretji </a:t>
            </a:r>
            <a:r>
              <a:rPr lang="sl-SI" sz="2200" i="1" dirty="0" smtClean="0"/>
              <a:t>soncu najbližji planet osončja; </a:t>
            </a:r>
            <a:r>
              <a:rPr lang="sl-SI" sz="2200" b="1" dirty="0" smtClean="0"/>
              <a:t>2</a:t>
            </a:r>
            <a:r>
              <a:rPr lang="sl-SI" sz="2200" b="1" dirty="0" smtClean="0"/>
              <a:t>.</a:t>
            </a:r>
            <a:r>
              <a:rPr lang="sl-SI" sz="2200" dirty="0" smtClean="0"/>
              <a:t> </a:t>
            </a:r>
            <a:r>
              <a:rPr lang="sl-SI" sz="2200" i="1" dirty="0" smtClean="0"/>
              <a:t>površina tega planeta; </a:t>
            </a:r>
            <a:r>
              <a:rPr lang="sl-SI" sz="2200" b="1" dirty="0" smtClean="0"/>
              <a:t>3</a:t>
            </a:r>
            <a:r>
              <a:rPr lang="sl-SI" sz="2200" b="1" dirty="0" smtClean="0"/>
              <a:t>.</a:t>
            </a:r>
            <a:r>
              <a:rPr lang="sl-SI" sz="2200" dirty="0" smtClean="0"/>
              <a:t> </a:t>
            </a:r>
            <a:r>
              <a:rPr lang="sl-SI" sz="2200" i="1" dirty="0" smtClean="0"/>
              <a:t>trdna plast pod površino tega planeta; </a:t>
            </a:r>
            <a:r>
              <a:rPr lang="sl-SI" sz="2200" b="1" dirty="0" smtClean="0"/>
              <a:t>4</a:t>
            </a:r>
            <a:r>
              <a:rPr lang="sl-SI" sz="2200" b="1" dirty="0" smtClean="0"/>
              <a:t>.</a:t>
            </a:r>
            <a:r>
              <a:rPr lang="sl-SI" sz="2200" dirty="0" smtClean="0"/>
              <a:t> </a:t>
            </a:r>
            <a:r>
              <a:rPr lang="sl-SI" sz="2200" i="1" u="sng" dirty="0" smtClean="0"/>
              <a:t>zmes zdrobljenih kamnin zemeljske skorje in organskih snovi, ki tvori to plast</a:t>
            </a:r>
            <a:r>
              <a:rPr lang="sl-SI" sz="2200" i="1" dirty="0" smtClean="0"/>
              <a:t>; </a:t>
            </a:r>
            <a:r>
              <a:rPr lang="sl-SI" sz="2200" b="1" dirty="0" smtClean="0"/>
              <a:t>5</a:t>
            </a:r>
            <a:r>
              <a:rPr lang="sl-SI" sz="2200" b="1" dirty="0" smtClean="0"/>
              <a:t>.</a:t>
            </a:r>
            <a:r>
              <a:rPr lang="sl-SI" sz="2200" dirty="0" smtClean="0"/>
              <a:t> </a:t>
            </a:r>
            <a:r>
              <a:rPr lang="sl-SI" sz="2200" i="1" dirty="0" smtClean="0"/>
              <a:t>del površine tega planeta kot gospodarska dobrina; </a:t>
            </a:r>
            <a:r>
              <a:rPr lang="sl-SI" sz="2200" b="1" dirty="0" smtClean="0"/>
              <a:t>6</a:t>
            </a:r>
            <a:r>
              <a:rPr lang="sl-SI" sz="2200" b="1" dirty="0" smtClean="0"/>
              <a:t>.</a:t>
            </a:r>
            <a:r>
              <a:rPr lang="sl-SI" sz="2200" dirty="0" smtClean="0"/>
              <a:t> knjiž. </a:t>
            </a:r>
            <a:r>
              <a:rPr lang="sl-SI" sz="2200" i="1" dirty="0" smtClean="0"/>
              <a:t>kopno</a:t>
            </a:r>
            <a:r>
              <a:rPr lang="sl-SI" sz="2200" i="1" dirty="0" smtClean="0"/>
              <a:t>; </a:t>
            </a:r>
            <a:r>
              <a:rPr lang="sl-SI" sz="2200" b="1" dirty="0" smtClean="0"/>
              <a:t>7</a:t>
            </a:r>
            <a:r>
              <a:rPr lang="sl-SI" sz="2200" b="1" dirty="0" smtClean="0"/>
              <a:t>.</a:t>
            </a:r>
            <a:r>
              <a:rPr lang="sl-SI" sz="2200" dirty="0" smtClean="0"/>
              <a:t> </a:t>
            </a:r>
            <a:r>
              <a:rPr lang="sl-SI" sz="2200" i="1" dirty="0" smtClean="0"/>
              <a:t>ta planet kot človekov življenjski prostor; </a:t>
            </a:r>
            <a:r>
              <a:rPr lang="sl-SI" sz="2200" b="1" dirty="0" smtClean="0"/>
              <a:t>8</a:t>
            </a:r>
            <a:r>
              <a:rPr lang="sl-SI" sz="2200" b="1" dirty="0" smtClean="0"/>
              <a:t>.</a:t>
            </a:r>
            <a:r>
              <a:rPr lang="sl-SI" sz="2200" dirty="0" smtClean="0"/>
              <a:t> publ. </a:t>
            </a:r>
            <a:r>
              <a:rPr lang="sl-SI" sz="2200" i="1" dirty="0" smtClean="0"/>
              <a:t>dežela, država</a:t>
            </a:r>
            <a:endParaRPr lang="sl-SI" sz="2200" dirty="0" smtClean="0"/>
          </a:p>
          <a:p>
            <a:r>
              <a:rPr lang="sl-SI" sz="2200" dirty="0" smtClean="0"/>
              <a:t> </a:t>
            </a:r>
            <a:endParaRPr lang="sl-SI" sz="2200" dirty="0" smtClean="0"/>
          </a:p>
          <a:p>
            <a:r>
              <a:rPr lang="sl-SI" sz="2200" b="1" dirty="0" smtClean="0">
                <a:solidFill>
                  <a:schemeClr val="accent2">
                    <a:lumMod val="75000"/>
                  </a:schemeClr>
                </a:solidFill>
              </a:rPr>
              <a:t>tlà</a:t>
            </a:r>
            <a:r>
              <a:rPr lang="sl-SI" sz="2200" dirty="0" smtClean="0"/>
              <a:t>  tál [tau̯ in tal] s mn., mest. tléh, or. tlémi tudi tlí (ȁ á) </a:t>
            </a:r>
            <a:r>
              <a:rPr lang="sl-SI" sz="2200" b="1" dirty="0" smtClean="0"/>
              <a:t>1.</a:t>
            </a:r>
            <a:r>
              <a:rPr lang="sl-SI" sz="2200" dirty="0" smtClean="0"/>
              <a:t> </a:t>
            </a:r>
            <a:r>
              <a:rPr lang="sl-SI" sz="2200" i="1" dirty="0" smtClean="0"/>
              <a:t>površina</a:t>
            </a:r>
            <a:r>
              <a:rPr lang="sl-SI" sz="2200" i="1" dirty="0" smtClean="0"/>
              <a:t>, po kateri se hodi, na kateri kaj stoji; </a:t>
            </a:r>
            <a:r>
              <a:rPr lang="sl-SI" sz="2200" b="1" dirty="0" smtClean="0"/>
              <a:t>2</a:t>
            </a:r>
            <a:r>
              <a:rPr lang="sl-SI" sz="2200" b="1" dirty="0" smtClean="0"/>
              <a:t>.</a:t>
            </a:r>
            <a:r>
              <a:rPr lang="sl-SI" sz="2200" dirty="0" smtClean="0"/>
              <a:t> </a:t>
            </a:r>
            <a:r>
              <a:rPr lang="sl-SI" sz="2200" i="1" dirty="0" smtClean="0"/>
              <a:t>spodnja površina zaprtega prostora, po kateri se hodi; </a:t>
            </a:r>
            <a:r>
              <a:rPr lang="sl-SI" sz="2200" b="1" dirty="0" smtClean="0"/>
              <a:t>3</a:t>
            </a:r>
            <a:r>
              <a:rPr lang="sl-SI" sz="2200" b="1" dirty="0" smtClean="0"/>
              <a:t>.</a:t>
            </a:r>
            <a:r>
              <a:rPr lang="sl-SI" sz="2200" dirty="0" smtClean="0"/>
              <a:t> </a:t>
            </a:r>
            <a:r>
              <a:rPr lang="sl-SI" sz="2200" i="1" dirty="0" smtClean="0"/>
              <a:t>zemeljska površina kot podlaga, po kateri se hodi, na kateri kaj stoji; </a:t>
            </a:r>
            <a:r>
              <a:rPr lang="sl-SI" sz="2200" b="1" dirty="0" smtClean="0"/>
              <a:t>4</a:t>
            </a:r>
            <a:r>
              <a:rPr lang="sl-SI" sz="2200" b="1" dirty="0" smtClean="0"/>
              <a:t>.</a:t>
            </a:r>
            <a:r>
              <a:rPr lang="sl-SI" sz="2200" dirty="0" smtClean="0"/>
              <a:t> </a:t>
            </a:r>
            <a:r>
              <a:rPr lang="sl-SI" sz="2200" i="1" dirty="0" smtClean="0"/>
              <a:t>trdna plast pod zemeljsko površino//</a:t>
            </a:r>
            <a:r>
              <a:rPr lang="sl-SI" sz="2200" i="1" u="sng" dirty="0" smtClean="0"/>
              <a:t>vrhnji del te plasti, ki omogoča uspevanje rastlin</a:t>
            </a:r>
            <a:r>
              <a:rPr lang="sl-SI" sz="2200" i="1" dirty="0" smtClean="0"/>
              <a:t>; </a:t>
            </a:r>
            <a:r>
              <a:rPr lang="sl-SI" sz="2200" b="1" dirty="0" smtClean="0"/>
              <a:t>5</a:t>
            </a:r>
            <a:r>
              <a:rPr lang="sl-SI" sz="2200" b="1" dirty="0" smtClean="0"/>
              <a:t>.</a:t>
            </a:r>
            <a:r>
              <a:rPr lang="sl-SI" sz="2200" dirty="0" smtClean="0"/>
              <a:t> navadno s prilastkom </a:t>
            </a:r>
            <a:r>
              <a:rPr lang="sl-SI" sz="2200" i="1" dirty="0" smtClean="0"/>
              <a:t>del zemeljske površine z določenimi značilnostmi;</a:t>
            </a:r>
            <a:endParaRPr lang="sl-SI" sz="2200" dirty="0" smtClean="0"/>
          </a:p>
          <a:p>
            <a:endParaRPr lang="sl-SI" sz="1400" b="1" dirty="0" smtClean="0"/>
          </a:p>
          <a:p>
            <a:r>
              <a:rPr lang="sl-SI" sz="2200" b="1" dirty="0" smtClean="0">
                <a:solidFill>
                  <a:schemeClr val="accent2">
                    <a:lumMod val="75000"/>
                  </a:schemeClr>
                </a:solidFill>
              </a:rPr>
              <a:t>pŕst</a:t>
            </a:r>
            <a:r>
              <a:rPr lang="sl-SI" sz="2200" dirty="0" smtClean="0"/>
              <a:t>  -í ž (ȓ) </a:t>
            </a:r>
            <a:r>
              <a:rPr lang="sl-SI" sz="2200" i="1" dirty="0" smtClean="0"/>
              <a:t>vrhnja plast tal, ki vsebuje razkrojene organske snovi</a:t>
            </a:r>
            <a:endParaRPr lang="sl-SI" sz="2200" dirty="0" smtClean="0"/>
          </a:p>
          <a:p>
            <a:endParaRPr lang="sl-SI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332657"/>
            <a:ext cx="80648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/>
              <a:t>PRST:</a:t>
            </a:r>
          </a:p>
          <a:p>
            <a:pPr>
              <a:buFontTx/>
              <a:buChar char="-"/>
            </a:pPr>
            <a:r>
              <a:rPr lang="sl-SI" sz="2400" dirty="0" smtClean="0"/>
              <a:t>mineralni delci (skeletni deli, pesek, melj, glina),</a:t>
            </a:r>
          </a:p>
          <a:p>
            <a:pPr>
              <a:buFontTx/>
              <a:buChar char="-"/>
            </a:pPr>
            <a:r>
              <a:rPr lang="sl-SI" sz="2400" dirty="0" smtClean="0"/>
              <a:t> organske snovi (mikroorganizmi </a:t>
            </a:r>
            <a:r>
              <a:rPr lang="sl-SI" sz="2400" dirty="0" smtClean="0">
                <a:sym typeface="Wingdings"/>
              </a:rPr>
              <a:t>humus),</a:t>
            </a:r>
            <a:endParaRPr lang="sl-SI" sz="2400" dirty="0" smtClean="0"/>
          </a:p>
          <a:p>
            <a:pPr>
              <a:buFontTx/>
              <a:buChar char="-"/>
            </a:pPr>
            <a:r>
              <a:rPr lang="sl-SI" sz="2400" dirty="0" smtClean="0"/>
              <a:t> voda,</a:t>
            </a:r>
          </a:p>
          <a:p>
            <a:pPr>
              <a:buFontTx/>
              <a:buChar char="-"/>
            </a:pPr>
            <a:r>
              <a:rPr lang="sl-SI" sz="2400" dirty="0" smtClean="0"/>
              <a:t> zrak</a:t>
            </a:r>
            <a:r>
              <a:rPr lang="sl-SI" sz="2400" dirty="0" smtClean="0"/>
              <a:t>.</a:t>
            </a:r>
          </a:p>
          <a:p>
            <a:endParaRPr lang="sl-SI" sz="2800" dirty="0" smtClean="0"/>
          </a:p>
          <a:p>
            <a:endParaRPr lang="sl-SI" sz="2800" dirty="0" smtClean="0"/>
          </a:p>
          <a:p>
            <a:endParaRPr lang="sl-SI" sz="2800" dirty="0" smtClean="0"/>
          </a:p>
          <a:p>
            <a:endParaRPr lang="sl-SI" sz="1000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5827787" cy="282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5536" y="486916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/>
              <a:t>Delež vode in zraka v prsti se nenehno spreminja. Njuno razmerje je odvisno od vremenskih razmer. Ob dežju so vse pore v prsti zapolnjene z vodo in delež zraka je minimalen. Med sušo je razmerje med deležem vode in zraka v porah ravno obratno. </a:t>
            </a:r>
            <a:endParaRPr lang="sl-SI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3717032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/>
              <a:t>NASTANEK PRSTI – PEDOGENEZA</a:t>
            </a:r>
          </a:p>
          <a:p>
            <a:r>
              <a:rPr lang="sl-SI" sz="2400" dirty="0" smtClean="0"/>
              <a:t>Osnova za nastanek prsti so kamnine, ki se pod vplivom vremenskih sprememb in pod vplivom organizmov krušijo, drobijo, razpadajo in snovno spreminjajo (preperevajo).</a:t>
            </a:r>
          </a:p>
          <a:p>
            <a:r>
              <a:rPr lang="sl-SI" sz="2400" dirty="0" smtClean="0"/>
              <a:t>1 cm prst – 100 let</a:t>
            </a:r>
          </a:p>
        </p:txBody>
      </p:sp>
      <p:pic>
        <p:nvPicPr>
          <p:cNvPr id="3" name="Picture 4" descr="Rezultat iskanja slik za plasti prs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796" y="620688"/>
            <a:ext cx="3672409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Rezultat iskanja slik za &amp;zcaron;ivali v zeml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12976"/>
            <a:ext cx="5070847" cy="154114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7544" y="260648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/>
              <a:t>Humus</a:t>
            </a:r>
            <a:r>
              <a:rPr lang="sl-SI" sz="2400" dirty="0" smtClean="0"/>
              <a:t> je zgornja plast prsti, kjer je največ živalskih vrst. Nastane pri procesu razkrajanja odmrlih organizmov. V humusu so drobna bitja, glive, bakterije pa tudi večje živali (deževnik, striga ...). To so razkrojevalci, ki se prehranjujejo z odpadlimi deli rastlin (listi, iglice, vejice ...) in ostanki živali. Tako nastanejo mineralne snovi. Čim manjša je žival, manjši so razgrajeni delci.  </a:t>
            </a:r>
            <a:endParaRPr lang="sl-SI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508518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Iztrebki talnih živali so vir hrane za bakterije in glive, ki nadaljujejo razgradnjo organskih snovi v neorganske. </a:t>
            </a:r>
            <a:endParaRPr lang="sl-SI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136904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LASTNOSTI PRSTI</a:t>
            </a:r>
          </a:p>
          <a:p>
            <a:endParaRPr lang="sl-SI" sz="1400" dirty="0" smtClean="0"/>
          </a:p>
          <a:p>
            <a:r>
              <a:rPr lang="sl-SI" sz="2400" b="1" i="1" dirty="0" smtClean="0"/>
              <a:t>Tekstura ali zrnavost</a:t>
            </a:r>
            <a:r>
              <a:rPr lang="sl-SI" sz="2400" i="1" dirty="0" smtClean="0"/>
              <a:t> 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Prst sestavljajo različno veliki delci. Glede na velikost delce v grobem razdelimo v tri skupine: pesek  (premer 2 - 0,02 mm), melj (premer 0,02 - 0,002 mm) in glina (premer pod 0,002 mm</a:t>
            </a:r>
            <a:r>
              <a:rPr lang="sl-SI" sz="2400" dirty="0" smtClean="0"/>
              <a:t>).</a:t>
            </a:r>
          </a:p>
          <a:p>
            <a:endParaRPr lang="sl-SI" sz="1400" dirty="0" smtClean="0"/>
          </a:p>
          <a:p>
            <a:r>
              <a:rPr lang="sl-SI" sz="2400" b="1" i="1" dirty="0" smtClean="0"/>
              <a:t>Struktura ali sestava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Struktura prsti nam pove, kako so delci peska, melja in gline povezani med </a:t>
            </a:r>
            <a:r>
              <a:rPr lang="sl-SI" sz="2400" dirty="0" smtClean="0"/>
              <a:t>seboj. Prst</a:t>
            </a:r>
            <a:r>
              <a:rPr lang="sl-SI" sz="2400" dirty="0" smtClean="0"/>
              <a:t>, ki je rahla omogoča rastlinam dostop tako do vode, zraka kot hranil, s tem pa omogoča ugodne razmere za življenje mikroorganizmov in posledično nastanka humusa.   </a:t>
            </a:r>
            <a:endParaRPr lang="sl-SI" sz="2400" dirty="0" smtClean="0"/>
          </a:p>
          <a:p>
            <a:endParaRPr lang="sl-SI" sz="1400" dirty="0" smtClean="0"/>
          </a:p>
          <a:p>
            <a:r>
              <a:rPr lang="sl-SI" sz="2400" b="1" i="1" dirty="0" smtClean="0"/>
              <a:t>Barva prsti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Črna </a:t>
            </a:r>
            <a:r>
              <a:rPr lang="sl-SI" sz="2400" dirty="0" smtClean="0"/>
              <a:t>barva prsti pomeni visoko vsebnost humusa in posledično veliko rodovitnost. Prsti, ki so rdeče barve, nas opozarjajo, da so v njih železovi oksidi.</a:t>
            </a:r>
            <a:endParaRPr lang="sl-SI" sz="2400" dirty="0" smtClean="0"/>
          </a:p>
          <a:p>
            <a:endParaRPr lang="sl-SI" sz="2800" dirty="0" smtClean="0"/>
          </a:p>
          <a:p>
            <a:r>
              <a:rPr lang="sl-SI" dirty="0" smtClean="0"/>
              <a:t> 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_1_1-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88640"/>
            <a:ext cx="4143916" cy="37985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20" y="692696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/>
              <a:t>Profil prsti </a:t>
            </a:r>
            <a:r>
              <a:rPr lang="sl-SI" sz="2400" dirty="0" smtClean="0"/>
              <a:t>dobimo z navpičnim prerezom skozi prst, od površja do matične podlage.</a:t>
            </a:r>
            <a:endParaRPr lang="sl-SI" sz="2400" dirty="0"/>
          </a:p>
        </p:txBody>
      </p:sp>
      <p:pic>
        <p:nvPicPr>
          <p:cNvPr id="12" name="Picture 11" descr="prerez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221088"/>
            <a:ext cx="6468378" cy="20576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1720" y="63093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30 cm                                              6 m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Rezultat iskanja slik za podtal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621253" cy="2532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5976" y="620688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l-SI" sz="2400" dirty="0" smtClean="0"/>
              <a:t>filtriranje vode</a:t>
            </a:r>
          </a:p>
          <a:p>
            <a:pPr>
              <a:buFontTx/>
              <a:buChar char="-"/>
            </a:pPr>
            <a:r>
              <a:rPr lang="sl-SI" sz="2400" dirty="0" smtClean="0"/>
              <a:t> problem onesnaževanja (lažje je očistiti vodo ali zrak, kot pa odstraniti škodljive snovi, ki se vežejo na talne delce)</a:t>
            </a:r>
            <a:endParaRPr lang="sl-SI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924944"/>
            <a:ext cx="86409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 smtClean="0"/>
              <a:t>ONESNAŽEVANJE PRSTI</a:t>
            </a:r>
          </a:p>
          <a:p>
            <a:pPr>
              <a:buFontTx/>
              <a:buChar char="-"/>
            </a:pPr>
            <a:r>
              <a:rPr lang="sl-SI" sz="2200" dirty="0" smtClean="0"/>
              <a:t>izlitje tekočih goriv (nafta, bencin) in olj (npr. ob prometnih nesrečah),</a:t>
            </a:r>
          </a:p>
          <a:p>
            <a:pPr>
              <a:buFontTx/>
              <a:buChar char="-"/>
            </a:pPr>
            <a:r>
              <a:rPr lang="sl-SI" sz="2200" dirty="0" smtClean="0"/>
              <a:t>pretirana uporaba pesticidov in umetnih gnojil,</a:t>
            </a:r>
          </a:p>
          <a:p>
            <a:pPr>
              <a:buFontTx/>
              <a:buChar char="-"/>
            </a:pPr>
            <a:r>
              <a:rPr lang="sl-SI" sz="2200" dirty="0" smtClean="0"/>
              <a:t>bližina avtocest in industrijskih središč,</a:t>
            </a:r>
          </a:p>
          <a:p>
            <a:pPr>
              <a:buFontTx/>
              <a:buChar char="-"/>
            </a:pPr>
            <a:r>
              <a:rPr lang="sl-SI" sz="2200" dirty="0" smtClean="0"/>
              <a:t>divja odlagališča,</a:t>
            </a:r>
          </a:p>
          <a:p>
            <a:pPr>
              <a:buFontTx/>
              <a:buChar char="-"/>
            </a:pPr>
            <a:r>
              <a:rPr lang="sl-SI" sz="2200" dirty="0" smtClean="0"/>
              <a:t>poplave…</a:t>
            </a:r>
          </a:p>
          <a:p>
            <a:endParaRPr lang="sl-SI" sz="2200" dirty="0" smtClean="0"/>
          </a:p>
          <a:p>
            <a:r>
              <a:rPr lang="sl-SI" sz="2200" dirty="0" smtClean="0"/>
              <a:t>Najbolj </a:t>
            </a:r>
            <a:r>
              <a:rPr lang="sl-SI" sz="2200" dirty="0" smtClean="0"/>
              <a:t>ogrožena območja so v bližini rudnikov, tovarn, farm, obdelovalnih površin, območja blizu avtocest, gostega prometa ter območja gosto naseljenih mest, kjer je onesnaženost zelo visoka. </a:t>
            </a:r>
            <a:endParaRPr lang="sl-SI" sz="2200" dirty="0" smtClean="0"/>
          </a:p>
          <a:p>
            <a:r>
              <a:rPr lang="sl-SI" sz="2200" dirty="0" smtClean="0"/>
              <a:t>ONESNAŽENA PRST </a:t>
            </a:r>
            <a:r>
              <a:rPr lang="sl-SI" sz="2200" dirty="0" smtClean="0">
                <a:sym typeface="Wingdings"/>
              </a:rPr>
              <a:t></a:t>
            </a:r>
            <a:r>
              <a:rPr lang="sl-SI" sz="2200" dirty="0" smtClean="0"/>
              <a:t> VEGETACIJA </a:t>
            </a:r>
            <a:r>
              <a:rPr lang="sl-SI" sz="2200" dirty="0" smtClean="0">
                <a:sym typeface="Wingdings"/>
              </a:rPr>
              <a:t></a:t>
            </a:r>
            <a:r>
              <a:rPr lang="sl-SI" sz="2200" dirty="0" smtClean="0"/>
              <a:t> ČLOVEK/ŽIVALI</a:t>
            </a:r>
          </a:p>
          <a:p>
            <a:pPr>
              <a:buFontTx/>
              <a:buChar char="-"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SESTAVA ZRAKA </a:t>
            </a:r>
            <a:endParaRPr lang="sl-SI" dirty="0"/>
          </a:p>
        </p:txBody>
      </p:sp>
      <p:pic>
        <p:nvPicPr>
          <p:cNvPr id="6" name="Ograda vsebine 5" descr="zrak zra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643050"/>
            <a:ext cx="4718874" cy="34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zultat iskanja slik za plasti prs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788" y="3717032"/>
            <a:ext cx="3816424" cy="254428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764704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EVROPSKI KRT</a:t>
            </a:r>
          </a:p>
          <a:p>
            <a:r>
              <a:rPr lang="sl-SI" sz="2400" dirty="0" smtClean="0"/>
              <a:t>Krt </a:t>
            </a:r>
            <a:r>
              <a:rPr lang="sl-SI" sz="2400" dirty="0" smtClean="0"/>
              <a:t>s sprednjimi nogami, ki so razširjenje v obliki lopate, v prst koplje podzemne rove. Rovi so dolgi od 30 do 120 metrov, v globino segajo od nekaj cm do enega metra. Krt v rovu shranjuje hrano. Njegove oči so občutljive na svetlobo, zelo dobro sliši. Najpogosteje se hrani z deževniki in ličinkami žuželk.</a:t>
            </a:r>
            <a:endParaRPr lang="sl-SI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204864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b="1" dirty="0" smtClean="0"/>
              <a:t>HVALA ZA VAŠO POZORNOST, </a:t>
            </a:r>
          </a:p>
          <a:p>
            <a:pPr algn="ctr"/>
            <a:r>
              <a:rPr lang="sl-SI" sz="5400" b="1" dirty="0" smtClean="0"/>
              <a:t>ZDAJ PA VESELO NA DELO!</a:t>
            </a:r>
          </a:p>
          <a:p>
            <a:pPr algn="ctr"/>
            <a:r>
              <a:rPr lang="sl-SI" sz="5400" b="1" dirty="0" smtClean="0">
                <a:sym typeface="Wingdings"/>
              </a:rPr>
              <a:t></a:t>
            </a:r>
            <a:endParaRPr lang="sl-SI" sz="5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GIBANJE ZRAKA 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323528" y="1412776"/>
            <a:ext cx="4038600" cy="4743464"/>
          </a:xfrm>
        </p:spPr>
        <p:txBody>
          <a:bodyPr/>
          <a:lstStyle/>
          <a:p>
            <a:r>
              <a:rPr lang="sl-SI" dirty="0" smtClean="0"/>
              <a:t>Gibanje zraka je veter. Zrak teče z mesta z višjim tlakom proti mestu z nižjim tlakom. Večja je razlika tlaka, z večjo hitrostjo veter piha. </a:t>
            </a:r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860032" y="1412776"/>
            <a:ext cx="4038600" cy="4886340"/>
          </a:xfrm>
        </p:spPr>
        <p:txBody>
          <a:bodyPr/>
          <a:lstStyle/>
          <a:p>
            <a:r>
              <a:rPr lang="sl-SI" dirty="0" smtClean="0"/>
              <a:t>Veter raznaša cvetni prah in tako oprašuje rastline, ki jim rečemo vetrocvetke (smreka, bor, leska ...). Raznaša tudi semena (regrat, javor ....).</a:t>
            </a:r>
          </a:p>
          <a:p>
            <a:endParaRPr lang="sl-SI" dirty="0"/>
          </a:p>
        </p:txBody>
      </p:sp>
      <p:pic>
        <p:nvPicPr>
          <p:cNvPr id="7" name="Slika 6" descr="VISOK TLAK NIZEK TLA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714884"/>
            <a:ext cx="442915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les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500570"/>
            <a:ext cx="1873235" cy="140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b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4929198"/>
            <a:ext cx="1607928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 descr="regr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7278" y="4357694"/>
            <a:ext cx="171672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DOŽIVLJANJE ZRAKA  S ČUTILI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i="1" dirty="0" smtClean="0"/>
              <a:t>Kako zrak vidimo, če je neviden!?</a:t>
            </a:r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Vidimo ga, ko se na drevesih premikajo veje in listi.</a:t>
            </a:r>
          </a:p>
          <a:p>
            <a:r>
              <a:rPr lang="sl-SI" dirty="0" smtClean="0"/>
              <a:t>Vidimo ga kot vroč odsev ceste.</a:t>
            </a:r>
          </a:p>
          <a:p>
            <a:r>
              <a:rPr lang="sl-SI" dirty="0" smtClean="0"/>
              <a:t>Vidimo ga kot  gost dim.</a:t>
            </a:r>
          </a:p>
          <a:p>
            <a:pPr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4" name="Slika 3" descr="ve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4857760"/>
            <a:ext cx="27622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te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929198"/>
            <a:ext cx="278608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vroč asfa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857760"/>
            <a:ext cx="257176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DOŽIVLJANJE ZRAKA S ČUTILI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i="1" dirty="0" smtClean="0"/>
              <a:t>Kako zrak slišimo?</a:t>
            </a:r>
          </a:p>
          <a:p>
            <a:endParaRPr lang="sl-SI" dirty="0" smtClean="0"/>
          </a:p>
          <a:p>
            <a:r>
              <a:rPr lang="sl-SI" dirty="0" smtClean="0"/>
              <a:t>Slišimo glasbo, veter, avtomobil ki trobi, pasji lajež, ropotuljice, otroški jok, letalo, govorico drugih, paro likalnika, sesalec, žvrgolenje ptic,…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6" name="Slika 5" descr="kako slisimo zra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286256"/>
            <a:ext cx="485775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DOŽIVLJANJE ZRAKA S ČUTILI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i="1" dirty="0" smtClean="0"/>
              <a:t>Kako zrak zavohamo?</a:t>
            </a:r>
          </a:p>
          <a:p>
            <a:endParaRPr lang="sl-SI" dirty="0" smtClean="0"/>
          </a:p>
          <a:p>
            <a:pPr>
              <a:buNone/>
            </a:pPr>
            <a:r>
              <a:rPr lang="sl-SI" dirty="0" smtClean="0"/>
              <a:t>Preko različnih vrst prašnih delcev in snovi, ki se nenehno sproščajo v zraku in oddajajo različne vonjave.   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4" name="Slika 3" descr="vonj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214818"/>
            <a:ext cx="2457450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smeti smrr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929066"/>
            <a:ext cx="2928926" cy="189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ju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4643446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DOŽIVLJANJE ZRAKA S ČUTILI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i="1" dirty="0" smtClean="0"/>
              <a:t>Kako zrak čutimo?</a:t>
            </a:r>
          </a:p>
          <a:p>
            <a:endParaRPr lang="sl-SI" dirty="0" smtClean="0"/>
          </a:p>
          <a:p>
            <a:r>
              <a:rPr lang="sl-SI" dirty="0" smtClean="0"/>
              <a:t>Kot veter;</a:t>
            </a:r>
          </a:p>
          <a:p>
            <a:r>
              <a:rPr lang="sl-SI" dirty="0" smtClean="0"/>
              <a:t>z vdihavanjem;</a:t>
            </a:r>
          </a:p>
          <a:p>
            <a:r>
              <a:rPr lang="sl-SI" dirty="0" smtClean="0"/>
              <a:t>kadar se gibamo (tek, kolesarjenje,…);</a:t>
            </a:r>
          </a:p>
          <a:p>
            <a:r>
              <a:rPr lang="sl-SI" dirty="0" smtClean="0"/>
              <a:t>kadar imamo mokro kožo,…</a:t>
            </a:r>
          </a:p>
        </p:txBody>
      </p:sp>
      <p:pic>
        <p:nvPicPr>
          <p:cNvPr id="4" name="Slika 3" descr="kolesarjenj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714884"/>
            <a:ext cx="2500664" cy="1829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mrzel zr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5357802"/>
            <a:ext cx="200026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ONESNAŽEVANJE ZRAKA IN PREPRECITEV</a:t>
            </a:r>
            <a:br>
              <a:rPr lang="sl-SI" dirty="0" smtClean="0"/>
            </a:br>
            <a:endParaRPr lang="sl-SI" dirty="0"/>
          </a:p>
        </p:txBody>
      </p:sp>
      <p:pic>
        <p:nvPicPr>
          <p:cNvPr id="4" name="Ograda vsebine 3" descr="onesnaževanj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01926" y="1500174"/>
            <a:ext cx="702416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1051</Words>
  <Application>Microsoft Office PowerPoint</Application>
  <PresentationFormat>On-screen Show (4:3)</PresentationFormat>
  <Paragraphs>167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SESTAVA ZRAKA </vt:lpstr>
      <vt:lpstr>GIBANJE ZRAKA </vt:lpstr>
      <vt:lpstr>DOŽIVLJANJE ZRAKA  S ČUTILI </vt:lpstr>
      <vt:lpstr>DOŽIVLJANJE ZRAKA S ČUTILI</vt:lpstr>
      <vt:lpstr>DOŽIVLJANJE ZRAKA S ČUTILI</vt:lpstr>
      <vt:lpstr>DOŽIVLJANJE ZRAKA S ČUTILI </vt:lpstr>
      <vt:lpstr>ONESNAŽEVANJE ZRAKA IN PREPRECITEV </vt:lpstr>
      <vt:lpstr>ONESNAŽEVANJE ZRAKA IN PREPREČITEV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REKA PAKA</vt:lpstr>
      <vt:lpstr>VELENJSKA JEZERA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zmaja</dc:creator>
  <cp:lastModifiedBy>zmaja</cp:lastModifiedBy>
  <cp:revision>37</cp:revision>
  <dcterms:created xsi:type="dcterms:W3CDTF">2016-10-15T15:57:00Z</dcterms:created>
  <dcterms:modified xsi:type="dcterms:W3CDTF">2016-10-24T22:42:32Z</dcterms:modified>
</cp:coreProperties>
</file>